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60" r:id="rId4"/>
    <p:sldId id="267" r:id="rId5"/>
    <p:sldId id="262" r:id="rId6"/>
    <p:sldId id="263" r:id="rId7"/>
    <p:sldId id="264" r:id="rId8"/>
    <p:sldId id="268" r:id="rId9"/>
    <p:sldId id="283" r:id="rId10"/>
    <p:sldId id="269" r:id="rId11"/>
    <p:sldId id="270" r:id="rId12"/>
    <p:sldId id="271" r:id="rId13"/>
    <p:sldId id="272" r:id="rId14"/>
    <p:sldId id="282" r:id="rId15"/>
    <p:sldId id="273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154" autoAdjust="0"/>
  </p:normalViewPr>
  <p:slideViewPr>
    <p:cSldViewPr>
      <p:cViewPr varScale="1">
        <p:scale>
          <a:sx n="75" d="100"/>
          <a:sy n="75" d="100"/>
        </p:scale>
        <p:origin x="-12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4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46E1FA-070C-41B6-B884-18E5B0C3B6BA}" type="datetimeFigureOut">
              <a:rPr lang="fr-FR" smtClean="0"/>
              <a:pPr/>
              <a:t>17/01/2019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4CABB-5FB7-49EA-BABA-8C5AF2CF754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3249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4CABB-5FB7-49EA-BABA-8C5AF2CF7542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66572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4CABB-5FB7-49EA-BABA-8C5AF2CF7542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63953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4CABB-5FB7-49EA-BABA-8C5AF2CF7542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15652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4CABB-5FB7-49EA-BABA-8C5AF2CF7542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4CABB-5FB7-49EA-BABA-8C5AF2CF7542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8332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4CABB-5FB7-49EA-BABA-8C5AF2CF7542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9705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buFont typeface="Wingdings" panose="05000000000000000000" pitchFamily="2" charset="2"/>
              <a:buChar char="v"/>
            </a:pPr>
            <a:r>
              <a:rPr lang="fr-FR" sz="1400" dirty="0" smtClean="0"/>
              <a:t>Dessins animés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FR" sz="1400" dirty="0" smtClean="0"/>
              <a:t>Pâte à modeler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FR" sz="1400" dirty="0" smtClean="0"/>
              <a:t>Papier découpé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FR" sz="1400" dirty="0" err="1" smtClean="0"/>
              <a:t>Pixilation</a:t>
            </a:r>
            <a:endParaRPr lang="fr-FR" sz="1400" dirty="0" smtClean="0"/>
          </a:p>
          <a:p>
            <a:pPr lvl="1">
              <a:buFont typeface="Wingdings" panose="05000000000000000000" pitchFamily="2" charset="2"/>
              <a:buChar char="v"/>
            </a:pPr>
            <a:r>
              <a:rPr lang="fr-FR" sz="1400" dirty="0" smtClean="0"/>
              <a:t>Animation d’objet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4CABB-5FB7-49EA-BABA-8C5AF2CF7542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2627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4CABB-5FB7-49EA-BABA-8C5AF2CF7542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1100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4CABB-5FB7-49EA-BABA-8C5AF2CF7542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3981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4CABB-5FB7-49EA-BABA-8C5AF2CF7542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44618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4CABB-5FB7-49EA-BABA-8C5AF2CF7542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47702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4CABB-5FB7-49EA-BABA-8C5AF2CF7542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3622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à coins arrondis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à coins arrondis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20" name="Sous-titr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46A70C-4676-46CB-853B-D106735A6F35}" type="datetimeFigureOut">
              <a:rPr lang="fr-FR" smtClean="0"/>
              <a:pPr/>
              <a:t>17/01/2019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925C04-FC0C-4402-9024-D2510E9497A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46A70C-4676-46CB-853B-D106735A6F35}" type="datetimeFigureOut">
              <a:rPr lang="fr-FR" smtClean="0"/>
              <a:pPr/>
              <a:t>17/01/2019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925C04-FC0C-4402-9024-D2510E9497A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46A70C-4676-46CB-853B-D106735A6F35}" type="datetimeFigureOut">
              <a:rPr lang="fr-FR" smtClean="0"/>
              <a:pPr/>
              <a:t>17/01/2019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925C04-FC0C-4402-9024-D2510E9497A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46A70C-4676-46CB-853B-D106735A6F35}" type="datetimeFigureOut">
              <a:rPr lang="fr-FR" smtClean="0"/>
              <a:pPr/>
              <a:t>17/01/2019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925C04-FC0C-4402-9024-D2510E9497A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à coins arrondis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46A70C-4676-46CB-853B-D106735A6F35}" type="datetimeFigureOut">
              <a:rPr lang="fr-FR" smtClean="0"/>
              <a:pPr/>
              <a:t>17/01/2019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925C04-FC0C-4402-9024-D2510E9497A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46A70C-4676-46CB-853B-D106735A6F35}" type="datetimeFigureOut">
              <a:rPr lang="fr-FR" smtClean="0"/>
              <a:pPr/>
              <a:t>17/01/2019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925C04-FC0C-4402-9024-D2510E9497A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46A70C-4676-46CB-853B-D106735A6F35}" type="datetimeFigureOut">
              <a:rPr lang="fr-FR" smtClean="0"/>
              <a:pPr/>
              <a:t>17/01/2019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925C04-FC0C-4402-9024-D2510E9497A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46A70C-4676-46CB-853B-D106735A6F35}" type="datetimeFigureOut">
              <a:rPr lang="fr-FR" smtClean="0"/>
              <a:pPr/>
              <a:t>17/01/2019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925C04-FC0C-4402-9024-D2510E9497A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46A70C-4676-46CB-853B-D106735A6F35}" type="datetimeFigureOut">
              <a:rPr lang="fr-FR" smtClean="0"/>
              <a:pPr/>
              <a:t>17/01/2019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925C04-FC0C-4402-9024-D2510E9497A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46A70C-4676-46CB-853B-D106735A6F35}" type="datetimeFigureOut">
              <a:rPr lang="fr-FR" smtClean="0"/>
              <a:pPr/>
              <a:t>17/01/2019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925C04-FC0C-4402-9024-D2510E9497A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à coins arrondis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rrondir un rectangle à un seul coin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46A70C-4676-46CB-853B-D106735A6F35}" type="datetimeFigureOut">
              <a:rPr lang="fr-FR" smtClean="0"/>
              <a:pPr/>
              <a:t>17/01/2019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925C04-FC0C-4402-9024-D2510E9497A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à coins arrondis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Espace réservé du titre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D46A70C-4676-46CB-853B-D106735A6F35}" type="datetimeFigureOut">
              <a:rPr lang="fr-FR" smtClean="0"/>
              <a:pPr/>
              <a:t>17/01/2019</a:t>
            </a:fld>
            <a:endParaRPr lang="fr-FR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2925C04-FC0C-4402-9024-D2510E9497A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15.xml"/><Relationship Id="rId4" Type="http://schemas.openxmlformats.org/officeDocument/2006/relationships/slide" Target="slide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slide" Target="slide1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10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936823" y="1340768"/>
            <a:ext cx="5614392" cy="1470025"/>
          </a:xfrm>
        </p:spPr>
        <p:txBody>
          <a:bodyPr/>
          <a:lstStyle/>
          <a:p>
            <a:r>
              <a:rPr lang="fr-FR" dirty="0" smtClean="0"/>
              <a:t>Le film d’animation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267744" y="2780928"/>
            <a:ext cx="6400800" cy="1752600"/>
          </a:xfrm>
        </p:spPr>
        <p:txBody>
          <a:bodyPr/>
          <a:lstStyle/>
          <a:p>
            <a:r>
              <a:rPr lang="fr-FR" dirty="0" smtClean="0"/>
              <a:t>Un projet interdisciplinaire : maîtrise de la langue, arts visuels, numérique…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2466975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934519" y="4151982"/>
            <a:ext cx="57419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>
                <a:solidFill>
                  <a:schemeClr val="bg1">
                    <a:lumMod val="50000"/>
                  </a:schemeClr>
                </a:solidFill>
              </a:rPr>
              <a:t>Les </a:t>
            </a:r>
            <a:r>
              <a:rPr lang="fr-FR" sz="1600" i="1" dirty="0">
                <a:solidFill>
                  <a:schemeClr val="bg1">
                    <a:lumMod val="50000"/>
                  </a:schemeClr>
                </a:solidFill>
              </a:rPr>
              <a:t>technologies numériques actuelles (matériel et logiciels) permettent de façon très simple de réaliser ce type de projet avec des élèves (de la maternelle au cycle3).</a:t>
            </a:r>
          </a:p>
        </p:txBody>
      </p:sp>
    </p:spTree>
    <p:extLst>
      <p:ext uri="{BB962C8B-B14F-4D97-AF65-F5344CB8AC3E}">
        <p14:creationId xmlns:p14="http://schemas.microsoft.com/office/powerpoint/2010/main" val="3349953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289" y="4200956"/>
            <a:ext cx="2543175" cy="17240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3568" y="692696"/>
            <a:ext cx="7848872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fr-FR" sz="2800" b="1" dirty="0" smtClean="0"/>
              <a:t>L’histoire</a:t>
            </a:r>
            <a:r>
              <a:rPr lang="fr-FR" b="1" dirty="0"/>
              <a:t> </a:t>
            </a:r>
            <a:endParaRPr lang="fr-FR" sz="1600" dirty="0"/>
          </a:p>
          <a:p>
            <a:pPr lvl="2"/>
            <a:r>
              <a:rPr lang="fr-FR" b="1" dirty="0"/>
              <a:t>Inventer une histoire </a:t>
            </a:r>
            <a:r>
              <a:rPr lang="fr-FR" b="1" dirty="0" smtClean="0"/>
              <a:t>« </a:t>
            </a:r>
            <a:r>
              <a:rPr lang="fr-FR" dirty="0" smtClean="0">
                <a:hlinkClick r:id="rId4" action="ppaction://hlinksldjump"/>
              </a:rPr>
              <a:t>Enquête au zoo</a:t>
            </a:r>
            <a:r>
              <a:rPr lang="fr-FR" b="1" dirty="0" smtClean="0"/>
              <a:t> »</a:t>
            </a:r>
          </a:p>
          <a:p>
            <a:pPr lvl="2"/>
            <a:r>
              <a:rPr lang="fr-FR" b="1" dirty="0" smtClean="0"/>
              <a:t>mais aussi…</a:t>
            </a:r>
            <a:endParaRPr lang="fr-FR" sz="1600" dirty="0"/>
          </a:p>
          <a:p>
            <a:r>
              <a:rPr lang="fr-FR" dirty="0"/>
              <a:t>- A partir d’un </a:t>
            </a:r>
            <a:r>
              <a:rPr lang="fr-FR" dirty="0" smtClean="0"/>
              <a:t>album : « </a:t>
            </a:r>
            <a:r>
              <a:rPr lang="fr-FR" dirty="0" smtClean="0">
                <a:hlinkClick r:id="rId5" action="ppaction://hlinksldjump"/>
              </a:rPr>
              <a:t>Le petit poucet</a:t>
            </a:r>
            <a:r>
              <a:rPr lang="fr-FR" dirty="0" smtClean="0"/>
              <a:t> »</a:t>
            </a:r>
            <a:endParaRPr lang="fr-FR" sz="1600" dirty="0"/>
          </a:p>
          <a:p>
            <a:r>
              <a:rPr lang="fr-FR" dirty="0"/>
              <a:t>- détourner un album : « </a:t>
            </a:r>
            <a:r>
              <a:rPr lang="fr-FR" dirty="0" smtClean="0">
                <a:hlinkClick r:id="" action="ppaction://noaction"/>
              </a:rPr>
              <a:t>Le </a:t>
            </a:r>
            <a:r>
              <a:rPr lang="fr-FR" dirty="0">
                <a:hlinkClick r:id="" action="ppaction://noaction"/>
              </a:rPr>
              <a:t>méchant petit chaperon rouge</a:t>
            </a:r>
            <a:r>
              <a:rPr lang="fr-FR" dirty="0"/>
              <a:t> »</a:t>
            </a:r>
            <a:endParaRPr lang="fr-FR" sz="1600" dirty="0"/>
          </a:p>
          <a:p>
            <a:r>
              <a:rPr lang="fr-FR" dirty="0"/>
              <a:t>- sujet dans une autre discipline : EDD les gestes citoyens « </a:t>
            </a:r>
            <a:r>
              <a:rPr lang="fr-FR" dirty="0">
                <a:hlinkClick r:id="" action="ppaction://noaction"/>
              </a:rPr>
              <a:t>le tri sélectif </a:t>
            </a:r>
            <a:r>
              <a:rPr lang="fr-FR" dirty="0"/>
              <a:t>»</a:t>
            </a:r>
            <a:endParaRPr lang="fr-FR" sz="1600" dirty="0"/>
          </a:p>
          <a:p>
            <a:r>
              <a:rPr lang="fr-FR" dirty="0"/>
              <a:t>- travailler sur des techniques arts plastiques : </a:t>
            </a:r>
            <a:r>
              <a:rPr lang="fr-FR" dirty="0" smtClean="0"/>
              <a:t>pour </a:t>
            </a:r>
            <a:r>
              <a:rPr lang="fr-FR" dirty="0"/>
              <a:t>les décors : le collage, la peinture, le dessin… </a:t>
            </a:r>
            <a:r>
              <a:rPr lang="fr-FR" dirty="0" smtClean="0"/>
              <a:t>« </a:t>
            </a:r>
            <a:r>
              <a:rPr lang="fr-FR" dirty="0" smtClean="0">
                <a:hlinkClick r:id="" action="ppaction://noaction"/>
              </a:rPr>
              <a:t>Graphisme sur du sable</a:t>
            </a:r>
            <a:r>
              <a:rPr lang="fr-FR" dirty="0" smtClean="0"/>
              <a:t> »</a:t>
            </a:r>
            <a:r>
              <a:rPr lang="fr-FR" dirty="0"/>
              <a:t> 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55776" y="5229200"/>
            <a:ext cx="4320000" cy="9361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2"/>
                </a:solidFill>
              </a:rPr>
              <a:t>1. Phase de prévisions</a:t>
            </a:r>
          </a:p>
          <a:p>
            <a:pPr algn="ctr"/>
            <a:r>
              <a:rPr lang="fr-FR" dirty="0" smtClean="0">
                <a:solidFill>
                  <a:schemeClr val="accent2"/>
                </a:solidFill>
              </a:rPr>
              <a:t>PLANIFIER</a:t>
            </a:r>
          </a:p>
          <a:p>
            <a:pPr algn="ctr"/>
            <a:r>
              <a:rPr lang="fr-FR" sz="1400" i="1" dirty="0" smtClean="0">
                <a:solidFill>
                  <a:schemeClr val="accent2"/>
                </a:solidFill>
              </a:rPr>
              <a:t>Comment allons-nous procéder?</a:t>
            </a:r>
            <a:endParaRPr lang="fr-FR" sz="1400" i="1" dirty="0">
              <a:solidFill>
                <a:schemeClr val="accent2"/>
              </a:solidFill>
            </a:endParaRPr>
          </a:p>
        </p:txBody>
      </p:sp>
      <p:sp>
        <p:nvSpPr>
          <p:cNvPr id="2" name="Ellipse 1">
            <a:hlinkClick r:id="rId6" action="ppaction://hlinksldjump"/>
          </p:cNvPr>
          <p:cNvSpPr/>
          <p:nvPr/>
        </p:nvSpPr>
        <p:spPr>
          <a:xfrm>
            <a:off x="8100392" y="5373216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19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289" y="4200956"/>
            <a:ext cx="2543175" cy="17240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3568" y="692696"/>
            <a:ext cx="784887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fr-FR" b="1" dirty="0"/>
              <a:t>Réalisation du story </a:t>
            </a:r>
            <a:r>
              <a:rPr lang="fr-FR" b="1" dirty="0" err="1"/>
              <a:t>board</a:t>
            </a:r>
            <a:r>
              <a:rPr lang="fr-FR" b="1" dirty="0"/>
              <a:t> : segmentation de </a:t>
            </a:r>
            <a:r>
              <a:rPr lang="fr-FR" b="1" dirty="0" smtClean="0"/>
              <a:t>l’histoire</a:t>
            </a:r>
            <a:endParaRPr lang="fr-FR" sz="1600" b="1" dirty="0"/>
          </a:p>
          <a:p>
            <a:pPr lvl="1"/>
            <a:endParaRPr lang="fr-FR" sz="1600" dirty="0"/>
          </a:p>
          <a:p>
            <a:pPr lvl="1"/>
            <a:r>
              <a:rPr lang="fr-FR" b="1" dirty="0"/>
              <a:t>Organisation et réalisation : les équipes et les </a:t>
            </a:r>
            <a:r>
              <a:rPr lang="fr-FR" b="1" dirty="0" smtClean="0"/>
              <a:t>rôles (les décors, les personnages, les prises de vue : </a:t>
            </a:r>
            <a:endParaRPr lang="fr-FR" sz="1600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2555776" y="5373216"/>
            <a:ext cx="4320000" cy="9361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2"/>
                </a:solidFill>
              </a:rPr>
              <a:t>1. Phase de prévisions</a:t>
            </a:r>
          </a:p>
          <a:p>
            <a:pPr algn="ctr"/>
            <a:r>
              <a:rPr lang="fr-FR" dirty="0" smtClean="0">
                <a:solidFill>
                  <a:schemeClr val="accent2"/>
                </a:solidFill>
              </a:rPr>
              <a:t>PLANIFIER</a:t>
            </a:r>
          </a:p>
          <a:p>
            <a:pPr algn="ctr"/>
            <a:r>
              <a:rPr lang="fr-FR" sz="1400" i="1" dirty="0" smtClean="0">
                <a:solidFill>
                  <a:schemeClr val="accent2"/>
                </a:solidFill>
              </a:rPr>
              <a:t>Comment allons-nous procéder?</a:t>
            </a:r>
            <a:endParaRPr lang="fr-FR" sz="1400" i="1" dirty="0">
              <a:solidFill>
                <a:schemeClr val="accent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" t="-36472" r="-1658" b="60330"/>
          <a:stretch/>
        </p:blipFill>
        <p:spPr bwMode="auto">
          <a:xfrm>
            <a:off x="2066458" y="-1358157"/>
            <a:ext cx="5083092" cy="6587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177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289" y="4200956"/>
            <a:ext cx="2543175" cy="1724025"/>
          </a:xfrm>
          <a:prstGeom prst="rect">
            <a:avLst/>
          </a:prstGeom>
        </p:spPr>
      </p:pic>
      <p:sp>
        <p:nvSpPr>
          <p:cNvPr id="4" name="Rectangle à coins arrondis 3"/>
          <p:cNvSpPr/>
          <p:nvPr/>
        </p:nvSpPr>
        <p:spPr>
          <a:xfrm>
            <a:off x="2365827" y="5157192"/>
            <a:ext cx="4320000" cy="9361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2"/>
                </a:solidFill>
              </a:rPr>
              <a:t>1. Phase de réalisation</a:t>
            </a:r>
          </a:p>
          <a:p>
            <a:pPr algn="ctr"/>
            <a:r>
              <a:rPr lang="fr-FR" dirty="0" smtClean="0">
                <a:solidFill>
                  <a:schemeClr val="accent2"/>
                </a:solidFill>
              </a:rPr>
              <a:t>REALISER</a:t>
            </a:r>
          </a:p>
          <a:p>
            <a:pPr algn="ctr"/>
            <a:r>
              <a:rPr lang="fr-FR" sz="1400" i="1" dirty="0" smtClean="0">
                <a:solidFill>
                  <a:schemeClr val="accent2"/>
                </a:solidFill>
              </a:rPr>
              <a:t>Faisons ce qui a été décidé</a:t>
            </a:r>
            <a:endParaRPr lang="fr-FR" sz="1400" i="1" dirty="0">
              <a:solidFill>
                <a:schemeClr val="accent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7584" y="1028343"/>
            <a:ext cx="77048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fr-FR" b="1" dirty="0"/>
              <a:t>Phase de réalisation : REALISER « Faisons ce qui a été décidé »</a:t>
            </a:r>
            <a:endParaRPr lang="fr-FR" sz="1600" dirty="0"/>
          </a:p>
          <a:p>
            <a:pPr lvl="2"/>
            <a:r>
              <a:rPr lang="fr-FR" b="1" dirty="0"/>
              <a:t>Enregistrement de la bande son</a:t>
            </a:r>
            <a:endParaRPr lang="fr-FR" sz="1600" dirty="0"/>
          </a:p>
          <a:p>
            <a:pPr lvl="2"/>
            <a:r>
              <a:rPr lang="fr-FR" b="1" dirty="0"/>
              <a:t>Création des différents décors et des personnages</a:t>
            </a:r>
            <a:endParaRPr lang="fr-FR" sz="1600" dirty="0"/>
          </a:p>
          <a:p>
            <a:pPr lvl="2"/>
            <a:r>
              <a:rPr lang="fr-FR" b="1" dirty="0"/>
              <a:t>Travail autour de l’image (cadrage, point de vue, mouvement)</a:t>
            </a:r>
            <a:endParaRPr lang="fr-FR" sz="1600" dirty="0"/>
          </a:p>
          <a:p>
            <a:pPr lvl="2"/>
            <a:r>
              <a:rPr lang="fr-FR" b="1" dirty="0"/>
              <a:t>Prise des clichés (définir un espace dédié) montrer le matériel, tuto sur </a:t>
            </a:r>
            <a:r>
              <a:rPr lang="fr-FR" b="1" dirty="0" smtClean="0"/>
              <a:t>l’application</a:t>
            </a:r>
            <a:endParaRPr lang="fr-FR" sz="1600" dirty="0"/>
          </a:p>
          <a:p>
            <a:pPr lvl="2"/>
            <a:r>
              <a:rPr lang="fr-FR" b="1" dirty="0"/>
              <a:t>Montage et diffusion : son et </a:t>
            </a:r>
            <a:r>
              <a:rPr lang="fr-FR" b="1" dirty="0" smtClean="0"/>
              <a:t>image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343112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289" y="4200956"/>
            <a:ext cx="2543175" cy="1724025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Valorisation du projet :Diffusion</a:t>
            </a:r>
          </a:p>
          <a:p>
            <a:r>
              <a:rPr lang="fr-FR" dirty="0" smtClean="0"/>
              <a:t>Evaluation des acquis des élèves dans les différents champs disciplinaires</a:t>
            </a:r>
          </a:p>
          <a:p>
            <a:pPr lvl="1"/>
            <a:r>
              <a:rPr lang="fr-FR" dirty="0" smtClean="0"/>
              <a:t>Connaissance d’un art</a:t>
            </a:r>
          </a:p>
          <a:p>
            <a:pPr lvl="1"/>
            <a:r>
              <a:rPr lang="fr-FR" dirty="0" smtClean="0"/>
              <a:t>Acquisition de méthodes et de techniques</a:t>
            </a:r>
          </a:p>
          <a:p>
            <a:pPr lvl="2"/>
            <a:r>
              <a:rPr lang="fr-FR" dirty="0" smtClean="0"/>
              <a:t>Savoirs liés aux images, à l’outil numérique</a:t>
            </a:r>
          </a:p>
          <a:p>
            <a:pPr lvl="1"/>
            <a:r>
              <a:rPr lang="fr-FR" dirty="0" smtClean="0"/>
              <a:t>Développement d’une pratique artistique</a:t>
            </a:r>
          </a:p>
          <a:p>
            <a:pPr lvl="1"/>
            <a:r>
              <a:rPr lang="fr-FR" dirty="0" smtClean="0"/>
              <a:t>Savoirs liés aux champs disciplinaires : maîtrise de la langue, vivre ensemble</a:t>
            </a:r>
            <a:endParaRPr lang="fr-FR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2339752" y="5157192"/>
            <a:ext cx="4320000" cy="9361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2"/>
                </a:solidFill>
              </a:rPr>
              <a:t>1. Phase d’évaluation</a:t>
            </a:r>
          </a:p>
          <a:p>
            <a:pPr algn="ctr"/>
            <a:r>
              <a:rPr lang="fr-FR" dirty="0" smtClean="0">
                <a:solidFill>
                  <a:schemeClr val="accent2"/>
                </a:solidFill>
              </a:rPr>
              <a:t>EVALUER</a:t>
            </a:r>
          </a:p>
          <a:p>
            <a:pPr algn="ctr"/>
            <a:r>
              <a:rPr lang="fr-FR" sz="1400" i="1" dirty="0" smtClean="0">
                <a:solidFill>
                  <a:schemeClr val="accent2"/>
                </a:solidFill>
              </a:rPr>
              <a:t>Que pensons-nous de nos travaux ?</a:t>
            </a:r>
          </a:p>
          <a:p>
            <a:pPr algn="ctr"/>
            <a:r>
              <a:rPr lang="fr-FR" sz="1400" i="1" dirty="0" smtClean="0">
                <a:solidFill>
                  <a:schemeClr val="accent2"/>
                </a:solidFill>
              </a:rPr>
              <a:t>Qu’avons-nous appris ?</a:t>
            </a:r>
            <a:endParaRPr lang="fr-FR" sz="14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895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289" y="4200956"/>
            <a:ext cx="2543175" cy="172402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Animation en volume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CH" dirty="0" smtClean="0"/>
              <a:t>Une application sur tablette qui permet de prendre les photos et de les monter instantanément.</a:t>
            </a:r>
            <a:endParaRPr lang="fr-FR" dirty="0"/>
          </a:p>
        </p:txBody>
      </p:sp>
      <p:pic>
        <p:nvPicPr>
          <p:cNvPr id="4098" name="Picture 2" descr="Résultat de recherche d'images pour &quot;animation en volume&quot;"/>
          <p:cNvPicPr>
            <a:picLocks noChangeAspect="1" noChangeArrowheads="1"/>
          </p:cNvPicPr>
          <p:nvPr/>
        </p:nvPicPr>
        <p:blipFill>
          <a:blip r:embed="rId4" cstate="print"/>
          <a:srcRect l="17325" t="6300" r="16526" b="5501"/>
          <a:stretch>
            <a:fillRect/>
          </a:stretch>
        </p:blipFill>
        <p:spPr bwMode="auto">
          <a:xfrm>
            <a:off x="6660232" y="4725144"/>
            <a:ext cx="1296144" cy="1296144"/>
          </a:xfrm>
          <a:prstGeom prst="rect">
            <a:avLst/>
          </a:prstGeom>
          <a:noFill/>
        </p:spPr>
      </p:pic>
      <p:pic>
        <p:nvPicPr>
          <p:cNvPr id="4100" name="Picture 4" descr="Résultat de recherche d'images pour &quot;animation en volume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1988840"/>
            <a:ext cx="5715000" cy="3209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4892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289" y="4200956"/>
            <a:ext cx="2543175" cy="172402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 vous de jouer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fr-FR" dirty="0" smtClean="0"/>
              <a:t>Réaliser votre film d’animation</a:t>
            </a:r>
          </a:p>
          <a:p>
            <a:pPr>
              <a:buNone/>
            </a:pPr>
            <a:r>
              <a:rPr lang="fr-FR" sz="2000" i="1" smtClean="0"/>
              <a:t>Contraintes : </a:t>
            </a:r>
          </a:p>
          <a:p>
            <a:r>
              <a:rPr lang="fr-FR" dirty="0" smtClean="0"/>
              <a:t>Techniques : pâte à modeler, fil de fer, </a:t>
            </a:r>
            <a:r>
              <a:rPr lang="fr-FR" dirty="0" err="1" smtClean="0"/>
              <a:t>pixilation</a:t>
            </a:r>
            <a:r>
              <a:rPr lang="fr-FR" dirty="0" smtClean="0"/>
              <a:t>, papier découpé, objets</a:t>
            </a:r>
          </a:p>
          <a:p>
            <a:r>
              <a:rPr lang="fr-FR" dirty="0" smtClean="0"/>
              <a:t>Génériques de début et/ou de fin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5098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 de la formation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000" dirty="0" smtClean="0"/>
              <a:t>Qu’est-ce que le cinéma d’animation ?</a:t>
            </a:r>
          </a:p>
          <a:p>
            <a:r>
              <a:rPr lang="fr-FR" sz="2000" dirty="0" smtClean="0"/>
              <a:t>Quel est son intérêt pédagogique</a:t>
            </a:r>
          </a:p>
          <a:p>
            <a:r>
              <a:rPr lang="fr-FR" sz="2000" dirty="0" smtClean="0"/>
              <a:t>Un projet pluri disciplinaire</a:t>
            </a:r>
          </a:p>
          <a:p>
            <a:r>
              <a:rPr lang="fr-FR" sz="2000" dirty="0" smtClean="0"/>
              <a:t>Les étapes d’un projet « film d’animation »</a:t>
            </a:r>
          </a:p>
          <a:p>
            <a:r>
              <a:rPr lang="fr-FR" sz="2000" dirty="0" smtClean="0"/>
              <a:t>Des exemples de film d’animation</a:t>
            </a:r>
          </a:p>
          <a:p>
            <a:r>
              <a:rPr lang="fr-FR" sz="2000" dirty="0" smtClean="0"/>
              <a:t>Mise en situation : c’est votre tour</a:t>
            </a:r>
            <a:endParaRPr lang="fr-FR" sz="20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289" y="4200956"/>
            <a:ext cx="2543175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134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289" y="4200956"/>
            <a:ext cx="2543175" cy="172402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5329768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Qu’est-ce que le cinéma d’animation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000" dirty="0" smtClean="0"/>
              <a:t>C’est une illusion d’optique destinée à recréer le mouvement comme le cinéma. Des images fixes, presque identiques se succèdent + ou – vite : on parle souvent de cinéma « image par image »</a:t>
            </a:r>
          </a:p>
          <a:p>
            <a:endParaRPr lang="fr-FR" sz="2000" dirty="0" smtClean="0"/>
          </a:p>
          <a:p>
            <a:r>
              <a:rPr lang="fr-FR" sz="1800" dirty="0"/>
              <a:t>« Cinéma d’animation » est le terme générique qui désigne toutes les techniques </a:t>
            </a:r>
            <a:r>
              <a:rPr lang="fr-FR" sz="1800" dirty="0" smtClean="0"/>
              <a:t>existantes. Si </a:t>
            </a:r>
            <a:r>
              <a:rPr lang="fr-FR" sz="1800" dirty="0"/>
              <a:t>les images sont utilisées par la technique du dessin, alors il s’agira d’un dessin animé.</a:t>
            </a:r>
          </a:p>
          <a:p>
            <a:endParaRPr lang="fr-FR" sz="1800" dirty="0"/>
          </a:p>
          <a:p>
            <a:r>
              <a:rPr lang="fr-FR" sz="1800" dirty="0"/>
              <a:t>Les différentes techniques du cinéma d’animation :</a:t>
            </a:r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42195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289" y="4225255"/>
            <a:ext cx="2543175" cy="172402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Les différentes techniques du cinéma d’animation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535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289" y="4200956"/>
            <a:ext cx="2543175" cy="172402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Quel est son intérêt pédagogique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Le  cinéma  d’animation  </a:t>
            </a:r>
            <a:r>
              <a:rPr lang="fr-FR" dirty="0" smtClean="0"/>
              <a:t>comme projet </a:t>
            </a:r>
            <a:r>
              <a:rPr lang="fr-FR" dirty="0"/>
              <a:t>fédérateur de plusieurs autres </a:t>
            </a:r>
            <a:r>
              <a:rPr lang="fr-FR" dirty="0" smtClean="0"/>
              <a:t>disciplines.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655320" y="1628800"/>
            <a:ext cx="8183880" cy="691520"/>
          </a:xfrm>
          <a:prstGeom prst="rect">
            <a:avLst/>
          </a:prstGeom>
        </p:spPr>
        <p:txBody>
          <a:bodyPr vert="horz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fr-FR" dirty="0" smtClean="0"/>
              <a:t>Qu’apportent de tels projets ?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043608" y="2708920"/>
            <a:ext cx="720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/>
              <a:t>Porteur de sens / Motivant / Valorisant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/>
              <a:t>Favorise la production : donner du sens à l’écrit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/>
              <a:t>Développe </a:t>
            </a:r>
            <a:r>
              <a:rPr lang="fr-FR" dirty="0"/>
              <a:t>la </a:t>
            </a:r>
            <a:r>
              <a:rPr lang="fr-FR" dirty="0" smtClean="0"/>
              <a:t>collaboration / l’autonomie </a:t>
            </a:r>
            <a:r>
              <a:rPr lang="fr-FR" dirty="0"/>
              <a:t>et </a:t>
            </a:r>
            <a:r>
              <a:rPr lang="fr-FR" dirty="0" smtClean="0"/>
              <a:t>la responsabilité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Développe des savoirs, des </a:t>
            </a:r>
            <a:r>
              <a:rPr lang="fr-FR" dirty="0" smtClean="0"/>
              <a:t>compétences</a:t>
            </a:r>
          </a:p>
        </p:txBody>
      </p:sp>
    </p:spTree>
    <p:extLst>
      <p:ext uri="{BB962C8B-B14F-4D97-AF65-F5344CB8AC3E}">
        <p14:creationId xmlns:p14="http://schemas.microsoft.com/office/powerpoint/2010/main" val="261248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289" y="4200956"/>
            <a:ext cx="2543175" cy="172402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5257760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fr-FR" dirty="0" smtClean="0"/>
              <a:t>Un projet pluridisciplinaire 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763838"/>
            <a:ext cx="1152525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06020" y="2581114"/>
            <a:ext cx="2859114" cy="184665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HISTOIRE DES ARTS</a:t>
            </a:r>
          </a:p>
          <a:p>
            <a:r>
              <a:rPr lang="fr-F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Découvrir, décrire et analyser une œuvre cinématographique d’animation image par image</a:t>
            </a:r>
          </a:p>
          <a:p>
            <a:pPr marL="171450" indent="-171450">
              <a:buFontTx/>
              <a:buChar char="-"/>
            </a:pPr>
            <a:r>
              <a:rPr lang="fr-F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Mettre cette </a:t>
            </a:r>
            <a:r>
              <a:rPr lang="fr-FR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oeuvre</a:t>
            </a:r>
            <a:r>
              <a:rPr lang="fr-F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relation avec le contexte historique</a:t>
            </a:r>
          </a:p>
          <a:p>
            <a:pPr marL="171450" indent="-171450">
              <a:buFontTx/>
              <a:buChar char="-"/>
            </a:pPr>
            <a:r>
              <a:rPr lang="fr-F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Mettre cette œuvre cinématographique en réseau avec d’autres </a:t>
            </a:r>
            <a:r>
              <a:rPr lang="fr-FR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oeuvres</a:t>
            </a:r>
            <a:endParaRPr lang="fr-FR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06020" y="666854"/>
            <a:ext cx="2344424" cy="1754326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ARTS VISUELS</a:t>
            </a:r>
          </a:p>
          <a:p>
            <a:r>
              <a:rPr lang="fr-F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-Fabrication des décors</a:t>
            </a:r>
          </a:p>
          <a:p>
            <a:r>
              <a:rPr lang="fr-F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-Lecture d’images</a:t>
            </a:r>
          </a:p>
          <a:p>
            <a:r>
              <a:rPr lang="fr-F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-Peinture, modelage</a:t>
            </a:r>
          </a:p>
          <a:p>
            <a:r>
              <a:rPr lang="fr-F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-Choix de cadrage</a:t>
            </a:r>
          </a:p>
          <a:p>
            <a:r>
              <a:rPr lang="fr-F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-Réaliser des photographies</a:t>
            </a:r>
          </a:p>
          <a:p>
            <a:r>
              <a:rPr lang="fr-F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-Exprimer une idée</a:t>
            </a:r>
            <a:endParaRPr lang="fr-FR" sz="1200" dirty="0" smtClean="0"/>
          </a:p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055067" y="686887"/>
            <a:ext cx="3056467" cy="1661993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Français</a:t>
            </a:r>
          </a:p>
          <a:p>
            <a:r>
              <a:rPr lang="fr-F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-Comprendre un type d’écrit particulier (le story </a:t>
            </a:r>
            <a:r>
              <a:rPr lang="fr-FR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board</a:t>
            </a:r>
            <a:r>
              <a:rPr lang="fr-F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r>
              <a:rPr lang="fr-F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-Rédiger un </a:t>
            </a:r>
            <a:r>
              <a:rPr lang="fr-FR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synopsys</a:t>
            </a:r>
            <a:r>
              <a:rPr lang="fr-F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le story </a:t>
            </a:r>
            <a:r>
              <a:rPr lang="fr-FR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board</a:t>
            </a:r>
            <a:r>
              <a:rPr lang="fr-F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(scénarimage)</a:t>
            </a:r>
          </a:p>
          <a:p>
            <a:r>
              <a:rPr lang="fr-F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-S’exprimer à l’oral pour argumenter</a:t>
            </a:r>
          </a:p>
          <a:p>
            <a:r>
              <a:rPr lang="fr-F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-Participer à l’enregistrement audio : mettre en voix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148141" y="692696"/>
            <a:ext cx="2528316" cy="120032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NUMERIQUE</a:t>
            </a:r>
          </a:p>
          <a:p>
            <a:r>
              <a:rPr lang="fr-F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Utilisation de l’outil informatique pour la prise de vue et la prise de son</a:t>
            </a:r>
            <a:endParaRPr lang="fr-FR" sz="1200" dirty="0" smtClean="0"/>
          </a:p>
          <a:p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2888450" y="4510861"/>
            <a:ext cx="3627766" cy="1107996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SCIENCES</a:t>
            </a:r>
          </a:p>
          <a:p>
            <a:r>
              <a:rPr lang="fr-F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-Comprendre la persistance rétinienne</a:t>
            </a:r>
          </a:p>
          <a:p>
            <a:r>
              <a:rPr lang="fr-F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-Réaliser des objets techniques</a:t>
            </a:r>
          </a:p>
          <a:p>
            <a:r>
              <a:rPr lang="fr-F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-Repérer les évolutions technologiques : l’histoire du cinéma et de l’image animée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6228184" y="2276872"/>
            <a:ext cx="2443298" cy="1015663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MATHEMATIQUES</a:t>
            </a:r>
          </a:p>
          <a:p>
            <a:r>
              <a:rPr lang="fr-F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mesure : calcul de durées</a:t>
            </a:r>
          </a:p>
          <a:p>
            <a:r>
              <a:rPr lang="fr-F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Travail sur les proportions</a:t>
            </a:r>
            <a:endParaRPr lang="fr-FR" sz="1200" dirty="0" smtClean="0"/>
          </a:p>
          <a:p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6228184" y="3412110"/>
            <a:ext cx="2459006" cy="1015663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Enseignement</a:t>
            </a:r>
          </a:p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Moral et civique</a:t>
            </a:r>
          </a:p>
          <a:p>
            <a:r>
              <a:rPr lang="fr-F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L’engagement : Collaboration</a:t>
            </a:r>
          </a:p>
          <a:p>
            <a:r>
              <a:rPr lang="fr-F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Travail en groupe</a:t>
            </a:r>
            <a:endParaRPr lang="fr-FR" sz="1200" dirty="0" smtClean="0"/>
          </a:p>
        </p:txBody>
      </p:sp>
    </p:spTree>
    <p:extLst>
      <p:ext uri="{BB962C8B-B14F-4D97-AF65-F5344CB8AC3E}">
        <p14:creationId xmlns:p14="http://schemas.microsoft.com/office/powerpoint/2010/main" val="349398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289" y="4200956"/>
            <a:ext cx="2543175" cy="172402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5401776"/>
            <a:ext cx="8183880" cy="1051560"/>
          </a:xfrm>
        </p:spPr>
        <p:txBody>
          <a:bodyPr>
            <a:normAutofit/>
          </a:bodyPr>
          <a:lstStyle/>
          <a:p>
            <a:r>
              <a:rPr lang="fr-FR" sz="2800" dirty="0" smtClean="0"/>
              <a:t>Les grandes étapes d’une pédagogie de projet</a:t>
            </a:r>
            <a:endParaRPr lang="fr-FR" sz="2800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2365827" y="620688"/>
            <a:ext cx="4320000" cy="9361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2"/>
                </a:solidFill>
              </a:rPr>
              <a:t>1. Phase d’émergence</a:t>
            </a:r>
          </a:p>
          <a:p>
            <a:pPr algn="ctr"/>
            <a:r>
              <a:rPr lang="fr-FR" dirty="0" smtClean="0">
                <a:solidFill>
                  <a:schemeClr val="accent2"/>
                </a:solidFill>
              </a:rPr>
              <a:t>PROJETER</a:t>
            </a:r>
          </a:p>
          <a:p>
            <a:pPr algn="ctr"/>
            <a:r>
              <a:rPr lang="fr-FR" sz="1400" i="1" dirty="0" smtClean="0">
                <a:solidFill>
                  <a:schemeClr val="accent2"/>
                </a:solidFill>
              </a:rPr>
              <a:t>Qu’allons-nous faire ensemble ?</a:t>
            </a:r>
            <a:endParaRPr lang="fr-FR" sz="1400" i="1" dirty="0">
              <a:solidFill>
                <a:schemeClr val="accent2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2339752" y="1916832"/>
            <a:ext cx="4320000" cy="9361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accent2"/>
                </a:solidFill>
              </a:rPr>
              <a:t>2</a:t>
            </a:r>
            <a:r>
              <a:rPr lang="fr-FR" dirty="0" smtClean="0">
                <a:solidFill>
                  <a:schemeClr val="accent2"/>
                </a:solidFill>
              </a:rPr>
              <a:t>. Phase de prévisions</a:t>
            </a:r>
          </a:p>
          <a:p>
            <a:pPr algn="ctr"/>
            <a:r>
              <a:rPr lang="fr-FR" dirty="0" smtClean="0">
                <a:solidFill>
                  <a:schemeClr val="accent2"/>
                </a:solidFill>
              </a:rPr>
              <a:t>PLANIFIER</a:t>
            </a:r>
          </a:p>
          <a:p>
            <a:pPr algn="ctr"/>
            <a:r>
              <a:rPr lang="fr-FR" sz="1400" i="1" dirty="0" smtClean="0">
                <a:solidFill>
                  <a:schemeClr val="accent2"/>
                </a:solidFill>
              </a:rPr>
              <a:t>Comment allons-nous procéder?</a:t>
            </a:r>
            <a:endParaRPr lang="fr-FR" sz="1400" i="1" dirty="0">
              <a:solidFill>
                <a:schemeClr val="accent2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2365827" y="3212976"/>
            <a:ext cx="4320000" cy="9361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accent2"/>
                </a:solidFill>
              </a:rPr>
              <a:t>3</a:t>
            </a:r>
            <a:r>
              <a:rPr lang="fr-FR" dirty="0" smtClean="0">
                <a:solidFill>
                  <a:schemeClr val="accent2"/>
                </a:solidFill>
              </a:rPr>
              <a:t>. Phase de réalisation</a:t>
            </a:r>
          </a:p>
          <a:p>
            <a:pPr algn="ctr"/>
            <a:r>
              <a:rPr lang="fr-FR" dirty="0" smtClean="0">
                <a:solidFill>
                  <a:schemeClr val="accent2"/>
                </a:solidFill>
              </a:rPr>
              <a:t>REALISER</a:t>
            </a:r>
          </a:p>
          <a:p>
            <a:pPr algn="ctr"/>
            <a:r>
              <a:rPr lang="fr-FR" sz="1400" i="1" dirty="0" smtClean="0">
                <a:solidFill>
                  <a:schemeClr val="accent2"/>
                </a:solidFill>
              </a:rPr>
              <a:t>Faisons ce qui a été décidé</a:t>
            </a:r>
            <a:endParaRPr lang="fr-FR" sz="1400" i="1" dirty="0">
              <a:solidFill>
                <a:schemeClr val="accent2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2339752" y="4509120"/>
            <a:ext cx="4320000" cy="9361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accent2"/>
                </a:solidFill>
              </a:rPr>
              <a:t>4</a:t>
            </a:r>
            <a:r>
              <a:rPr lang="fr-FR" dirty="0" smtClean="0">
                <a:solidFill>
                  <a:schemeClr val="accent2"/>
                </a:solidFill>
              </a:rPr>
              <a:t>. Phase d’évaluation</a:t>
            </a:r>
          </a:p>
          <a:p>
            <a:pPr algn="ctr"/>
            <a:r>
              <a:rPr lang="fr-FR" dirty="0" smtClean="0">
                <a:solidFill>
                  <a:schemeClr val="accent2"/>
                </a:solidFill>
              </a:rPr>
              <a:t>EVALUER</a:t>
            </a:r>
          </a:p>
          <a:p>
            <a:pPr algn="ctr"/>
            <a:r>
              <a:rPr lang="fr-FR" sz="1400" i="1" dirty="0" smtClean="0">
                <a:solidFill>
                  <a:schemeClr val="accent2"/>
                </a:solidFill>
              </a:rPr>
              <a:t>Que pensons-nous de nos travaux ?</a:t>
            </a:r>
          </a:p>
          <a:p>
            <a:pPr algn="ctr"/>
            <a:r>
              <a:rPr lang="fr-FR" sz="1400" i="1" dirty="0" smtClean="0">
                <a:solidFill>
                  <a:schemeClr val="accent2"/>
                </a:solidFill>
              </a:rPr>
              <a:t>Qu’avons-nous appris ?</a:t>
            </a:r>
            <a:endParaRPr lang="fr-FR" sz="1400" i="1" dirty="0">
              <a:solidFill>
                <a:schemeClr val="accent2"/>
              </a:solidFill>
            </a:endParaRPr>
          </a:p>
        </p:txBody>
      </p:sp>
      <p:sp>
        <p:nvSpPr>
          <p:cNvPr id="5" name="Flèche vers le bas 4"/>
          <p:cNvSpPr/>
          <p:nvPr/>
        </p:nvSpPr>
        <p:spPr>
          <a:xfrm>
            <a:off x="4355976" y="1556792"/>
            <a:ext cx="432048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vers le bas 10"/>
          <p:cNvSpPr/>
          <p:nvPr/>
        </p:nvSpPr>
        <p:spPr>
          <a:xfrm>
            <a:off x="4355976" y="2852936"/>
            <a:ext cx="432048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vers le bas 11"/>
          <p:cNvSpPr/>
          <p:nvPr/>
        </p:nvSpPr>
        <p:spPr>
          <a:xfrm>
            <a:off x="4355976" y="4149080"/>
            <a:ext cx="432048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516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289" y="4200956"/>
            <a:ext cx="2543175" cy="172402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188" y="5118571"/>
            <a:ext cx="4365625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91580" y="620688"/>
            <a:ext cx="756084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/>
              <a:t>Eduquer à </a:t>
            </a:r>
            <a:r>
              <a:rPr lang="fr-FR" sz="2400" dirty="0" smtClean="0"/>
              <a:t>l’image</a:t>
            </a:r>
          </a:p>
          <a:p>
            <a:pPr algn="ctr"/>
            <a:endParaRPr lang="fr-FR" sz="2400" dirty="0" smtClean="0"/>
          </a:p>
          <a:p>
            <a:r>
              <a:rPr lang="fr-FR" dirty="0"/>
              <a:t>- Un peu d’histoire :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dirty="0"/>
              <a:t>Le pré cinéma </a:t>
            </a:r>
            <a:r>
              <a:rPr lang="fr-FR" dirty="0" smtClean="0"/>
              <a:t>(fiches techniques)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dirty="0" smtClean="0"/>
              <a:t>L’histoire </a:t>
            </a:r>
            <a:r>
              <a:rPr lang="fr-FR" dirty="0"/>
              <a:t>du cinéma : </a:t>
            </a:r>
            <a:r>
              <a:rPr lang="fr-FR" dirty="0" smtClean="0"/>
              <a:t>Les </a:t>
            </a:r>
            <a:r>
              <a:rPr lang="fr-FR" dirty="0"/>
              <a:t>frères Lumière et </a:t>
            </a:r>
            <a:r>
              <a:rPr lang="fr-FR" dirty="0" err="1" smtClean="0"/>
              <a:t>Mélies</a:t>
            </a:r>
            <a:r>
              <a:rPr lang="fr-FR" dirty="0" smtClean="0"/>
              <a:t> </a:t>
            </a:r>
            <a:r>
              <a:rPr lang="fr-FR" dirty="0" smtClean="0">
                <a:hlinkClick r:id="rId5" action="ppaction://hlinksldjump"/>
              </a:rPr>
              <a:t>L’arrivée d’un train</a:t>
            </a:r>
            <a:endParaRPr lang="fr-FR" dirty="0"/>
          </a:p>
          <a:p>
            <a:pPr algn="ctr"/>
            <a:endParaRPr lang="fr-FR" sz="2400" dirty="0"/>
          </a:p>
          <a:p>
            <a:pPr marL="285750" indent="-285750">
              <a:buFontTx/>
              <a:buChar char="-"/>
            </a:pPr>
            <a:r>
              <a:rPr lang="fr-FR" dirty="0" smtClean="0"/>
              <a:t>Diffusion </a:t>
            </a:r>
            <a:r>
              <a:rPr lang="fr-FR" dirty="0"/>
              <a:t>de films d’animation </a:t>
            </a:r>
            <a:r>
              <a:rPr lang="fr-FR" dirty="0" smtClean="0"/>
              <a:t>professionnels et scolaire</a:t>
            </a:r>
          </a:p>
          <a:p>
            <a:pPr marL="285750" indent="-285750"/>
            <a:r>
              <a:rPr lang="fr-FR" dirty="0" smtClean="0"/>
              <a:t>    </a:t>
            </a:r>
            <a:r>
              <a:rPr lang="fr-FR" dirty="0" err="1" smtClean="0">
                <a:hlinkClick r:id="rId6" action="ppaction://hlinksldjump"/>
              </a:rPr>
              <a:t>Luminaris</a:t>
            </a:r>
            <a:endParaRPr lang="fr-FR" dirty="0" smtClean="0"/>
          </a:p>
          <a:p>
            <a:pPr lvl="1"/>
            <a:r>
              <a:rPr lang="fr-FR" dirty="0"/>
              <a:t>L'observation permet de dégager certaines régularités </a:t>
            </a:r>
            <a:endParaRPr lang="fr-FR" dirty="0" smtClean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dirty="0" smtClean="0"/>
              <a:t>au </a:t>
            </a:r>
            <a:r>
              <a:rPr lang="fr-FR" dirty="0"/>
              <a:t>niveau de la structure des histoires, </a:t>
            </a:r>
            <a:endParaRPr lang="fr-FR" dirty="0" smtClean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dirty="0" smtClean="0"/>
              <a:t>de </a:t>
            </a:r>
            <a:r>
              <a:rPr lang="fr-FR" dirty="0"/>
              <a:t>lister des techniques </a:t>
            </a:r>
            <a:r>
              <a:rPr lang="fr-FR" dirty="0" smtClean="0"/>
              <a:t>utilisées : </a:t>
            </a:r>
            <a:r>
              <a:rPr lang="fr-FR" dirty="0" err="1" smtClean="0"/>
              <a:t>pixilation</a:t>
            </a:r>
            <a:r>
              <a:rPr lang="fr-FR" dirty="0" smtClean="0"/>
              <a:t>, papier découpé…</a:t>
            </a:r>
            <a:endParaRPr lang="fr-FR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dirty="0" smtClean="0"/>
              <a:t>De comprendre les bases de la prise </a:t>
            </a:r>
            <a:r>
              <a:rPr lang="fr-FR" dirty="0"/>
              <a:t>de </a:t>
            </a:r>
            <a:r>
              <a:rPr lang="fr-FR" dirty="0" smtClean="0"/>
              <a:t>vue : cadrage… </a:t>
            </a:r>
            <a:r>
              <a:rPr lang="fr-FR" dirty="0" smtClean="0">
                <a:hlinkClick r:id="rId7" action="ppaction://hlinksldjump"/>
              </a:rPr>
              <a:t>Princes et princesses</a:t>
            </a:r>
            <a:endParaRPr lang="fr-FR" dirty="0" smtClean="0"/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sp>
        <p:nvSpPr>
          <p:cNvPr id="2" name="Ellipse 1">
            <a:hlinkClick r:id="rId5" action="ppaction://hlinksldjump"/>
          </p:cNvPr>
          <p:cNvSpPr/>
          <p:nvPr/>
        </p:nvSpPr>
        <p:spPr>
          <a:xfrm>
            <a:off x="8100392" y="5500538"/>
            <a:ext cx="432048" cy="487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9524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289" y="4200956"/>
            <a:ext cx="2543175" cy="172402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5473784"/>
            <a:ext cx="8183880" cy="1051560"/>
          </a:xfrm>
        </p:spPr>
        <p:txBody>
          <a:bodyPr/>
          <a:lstStyle/>
          <a:p>
            <a:pPr algn="ctr"/>
            <a:r>
              <a:rPr lang="fr-FR" dirty="0" smtClean="0"/>
              <a:t>Cadrages et points de vue</a:t>
            </a:r>
            <a:endParaRPr lang="fr-F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804" y="188640"/>
            <a:ext cx="4888646" cy="3668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102" y="3986560"/>
            <a:ext cx="5480050" cy="189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llipse 2">
            <a:hlinkClick r:id="rId5" action="ppaction://hlinksldjump"/>
          </p:cNvPr>
          <p:cNvSpPr/>
          <p:nvPr/>
        </p:nvSpPr>
        <p:spPr>
          <a:xfrm>
            <a:off x="827584" y="5373216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04167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1825</TotalTime>
  <Words>568</Words>
  <Application>Microsoft Office PowerPoint</Application>
  <PresentationFormat>Affichage à l'écran (4:3)</PresentationFormat>
  <Paragraphs>141</Paragraphs>
  <Slides>15</Slides>
  <Notes>12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Aspect</vt:lpstr>
      <vt:lpstr>Le film d’animation</vt:lpstr>
      <vt:lpstr>Plan de la formation</vt:lpstr>
      <vt:lpstr>Qu’est-ce que le cinéma d’animation ?</vt:lpstr>
      <vt:lpstr>Les différentes techniques du cinéma d’animation</vt:lpstr>
      <vt:lpstr>Quel est son intérêt pédagogique ?</vt:lpstr>
      <vt:lpstr>Un projet pluridisciplinaire </vt:lpstr>
      <vt:lpstr>Les grandes étapes d’une pédagogie de projet</vt:lpstr>
      <vt:lpstr>Présentation PowerPoint</vt:lpstr>
      <vt:lpstr>Cadrages et points de vue</vt:lpstr>
      <vt:lpstr>Présentation PowerPoint</vt:lpstr>
      <vt:lpstr>Présentation PowerPoint</vt:lpstr>
      <vt:lpstr>Présentation PowerPoint</vt:lpstr>
      <vt:lpstr>Présentation PowerPoint</vt:lpstr>
      <vt:lpstr>Animation en volume</vt:lpstr>
      <vt:lpstr>A vous de jouer</vt:lpstr>
    </vt:vector>
  </TitlesOfParts>
  <Company>DSDEN77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film d’animation</dc:title>
  <dc:creator>DSDEN77</dc:creator>
  <cp:lastModifiedBy>DSDEN77</cp:lastModifiedBy>
  <cp:revision>51</cp:revision>
  <dcterms:created xsi:type="dcterms:W3CDTF">2018-12-06T10:54:51Z</dcterms:created>
  <dcterms:modified xsi:type="dcterms:W3CDTF">2019-01-17T10:44:59Z</dcterms:modified>
</cp:coreProperties>
</file>